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74100" cy="15113000"/>
  <p:notesSz cx="6858000" cy="9144000"/>
  <p:embeddedFontLst>
    <p:embeddedFont>
      <p:font typeface="HK Grotesk" panose="020B0604020202020204" charset="0"/>
      <p:regular r:id="rId4"/>
    </p:embeddedFont>
    <p:embeddedFont>
      <p:font typeface="HK Grotesk Bold" panose="020B0604020202020204" charset="0"/>
      <p:regular r:id="rId5"/>
      <p:bold r:id="rId6"/>
    </p:embeddedFont>
    <p:embeddedFont>
      <p:font typeface="HK Grotesk Italics" panose="020B0604020202020204" charset="0"/>
      <p:regular r:id="rId7"/>
      <p:italic r:id="rId8"/>
    </p:embeddedFont>
    <p:embeddedFont>
      <p:font typeface="HK Grotesk Light" panose="020B0604020202020204" charset="0"/>
      <p:regular r:id="rId9"/>
    </p:embeddedFont>
    <p:embeddedFont>
      <p:font typeface="Montaser Arabic" panose="020B0604020202020204" charset="-78"/>
      <p:regular r:id="rId10"/>
    </p:embeddedFont>
    <p:embeddedFont>
      <p:font typeface="Montaser Arabic Bold" panose="020B0604020202020204" charset="-78"/>
      <p:regular r:id="rId11"/>
      <p:bold r:id="rId12"/>
    </p:embeddedFont>
    <p:embeddedFont>
      <p:font typeface="Roboto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91" autoAdjust="0"/>
  </p:normalViewPr>
  <p:slideViewPr>
    <p:cSldViewPr>
      <p:cViewPr>
        <p:scale>
          <a:sx n="112" d="100"/>
          <a:sy n="112" d="100"/>
        </p:scale>
        <p:origin x="132" y="1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95C7-50BC-4893-9C02-A5150AC2476D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1F9B-9FCD-4C05-BD8F-631C73E34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1F9B-9FCD-4C05-BD8F-631C73E34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1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hyperlink" Target="https://doi.org/10.36950/2026.11ciss001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581452" y="14426846"/>
            <a:ext cx="6245058" cy="727822"/>
          </a:xfrm>
          <a:prstGeom prst="rect">
            <a:avLst/>
          </a:prstGeom>
          <a:solidFill>
            <a:srgbClr val="DDDCD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8666524" y="5578468"/>
            <a:ext cx="108358" cy="10835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-252782"/>
            <a:ext cx="21384000" cy="2594465"/>
          </a:xfrm>
          <a:prstGeom prst="rect">
            <a:avLst/>
          </a:prstGeom>
          <a:solidFill>
            <a:srgbClr val="004AAD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7210090" y="524396"/>
            <a:ext cx="59548" cy="5954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925581" y="11344298"/>
            <a:ext cx="108358" cy="10835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5244757" y="2998908"/>
            <a:ext cx="5581737" cy="9525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68208" y="2713158"/>
            <a:ext cx="616726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RESEARCH QUESTIONS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53968" y="8153615"/>
            <a:ext cx="2788117" cy="498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0"/>
              </a:lnSpc>
            </a:pPr>
            <a:r>
              <a:rPr lang="en-US" sz="2886" b="1">
                <a:solidFill>
                  <a:srgbClr val="004AA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OPPORTUNITIES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527706" y="8895672"/>
            <a:ext cx="2766555" cy="1397060"/>
            <a:chOff x="0" y="0"/>
            <a:chExt cx="6682417" cy="3374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82417" cy="3374500"/>
            </a:xfrm>
            <a:custGeom>
              <a:avLst/>
              <a:gdLst/>
              <a:ahLst/>
              <a:cxnLst/>
              <a:rect l="l" t="t" r="r" b="b"/>
              <a:pathLst>
                <a:path w="6682417" h="3374500">
                  <a:moveTo>
                    <a:pt x="0" y="0"/>
                  </a:moveTo>
                  <a:lnTo>
                    <a:pt x="0" y="3374500"/>
                  </a:lnTo>
                  <a:lnTo>
                    <a:pt x="6682417" y="3374500"/>
                  </a:lnTo>
                  <a:lnTo>
                    <a:pt x="6682417" y="0"/>
                  </a:lnTo>
                  <a:lnTo>
                    <a:pt x="0" y="0"/>
                  </a:lnTo>
                  <a:close/>
                  <a:moveTo>
                    <a:pt x="6621457" y="3313540"/>
                  </a:moveTo>
                  <a:lnTo>
                    <a:pt x="59690" y="3313540"/>
                  </a:lnTo>
                  <a:lnTo>
                    <a:pt x="59690" y="59690"/>
                  </a:lnTo>
                  <a:lnTo>
                    <a:pt x="6621457" y="59690"/>
                  </a:lnTo>
                  <a:lnTo>
                    <a:pt x="6621457" y="331354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50185" y="9098932"/>
            <a:ext cx="252159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b="1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DEE</a:t>
            </a:r>
            <a:r>
              <a:rPr lang="en-US" sz="2000" b="1" u="none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PER MOVEMENT UNDERSTANDING</a:t>
            </a:r>
          </a:p>
          <a:p>
            <a:pPr algn="ctr">
              <a:lnSpc>
                <a:spcPts val="3200"/>
              </a:lnSpc>
            </a:pPr>
            <a:endParaRPr lang="en-US" sz="2000" b="1" u="none" spc="40" dirty="0">
              <a:solidFill>
                <a:srgbClr val="004AAD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7424458" y="8895672"/>
            <a:ext cx="2766555" cy="1397060"/>
            <a:chOff x="0" y="0"/>
            <a:chExt cx="6682417" cy="3374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82417" cy="3374500"/>
            </a:xfrm>
            <a:custGeom>
              <a:avLst/>
              <a:gdLst/>
              <a:ahLst/>
              <a:cxnLst/>
              <a:rect l="l" t="t" r="r" b="b"/>
              <a:pathLst>
                <a:path w="6682417" h="3374500">
                  <a:moveTo>
                    <a:pt x="0" y="0"/>
                  </a:moveTo>
                  <a:lnTo>
                    <a:pt x="0" y="3374500"/>
                  </a:lnTo>
                  <a:lnTo>
                    <a:pt x="6682417" y="3374500"/>
                  </a:lnTo>
                  <a:lnTo>
                    <a:pt x="6682417" y="0"/>
                  </a:lnTo>
                  <a:lnTo>
                    <a:pt x="0" y="0"/>
                  </a:lnTo>
                  <a:close/>
                  <a:moveTo>
                    <a:pt x="6621457" y="3313540"/>
                  </a:moveTo>
                  <a:lnTo>
                    <a:pt x="59690" y="3313540"/>
                  </a:lnTo>
                  <a:lnTo>
                    <a:pt x="59690" y="59690"/>
                  </a:lnTo>
                  <a:lnTo>
                    <a:pt x="6621457" y="59690"/>
                  </a:lnTo>
                  <a:lnTo>
                    <a:pt x="6621457" y="331354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545591" y="9098932"/>
            <a:ext cx="2521597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b="1" spc="4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INCREAS</a:t>
            </a:r>
            <a:r>
              <a:rPr lang="en-US" sz="2000" b="1" u="none" spc="4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ED MOTIVATION</a:t>
            </a:r>
          </a:p>
          <a:p>
            <a:pPr algn="ctr">
              <a:lnSpc>
                <a:spcPts val="3200"/>
              </a:lnSpc>
            </a:pPr>
            <a:endParaRPr lang="en-US" sz="2000" b="1" u="none" spc="40">
              <a:solidFill>
                <a:srgbClr val="004AAD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2752529" y="8885914"/>
            <a:ext cx="2766555" cy="1397060"/>
            <a:chOff x="0" y="0"/>
            <a:chExt cx="6682417" cy="3374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82417" cy="3374500"/>
            </a:xfrm>
            <a:custGeom>
              <a:avLst/>
              <a:gdLst/>
              <a:ahLst/>
              <a:cxnLst/>
              <a:rect l="l" t="t" r="r" b="b"/>
              <a:pathLst>
                <a:path w="6682417" h="3374500">
                  <a:moveTo>
                    <a:pt x="0" y="0"/>
                  </a:moveTo>
                  <a:lnTo>
                    <a:pt x="0" y="3374500"/>
                  </a:lnTo>
                  <a:lnTo>
                    <a:pt x="6682417" y="3374500"/>
                  </a:lnTo>
                  <a:lnTo>
                    <a:pt x="6682417" y="0"/>
                  </a:lnTo>
                  <a:lnTo>
                    <a:pt x="0" y="0"/>
                  </a:lnTo>
                  <a:close/>
                  <a:moveTo>
                    <a:pt x="6621457" y="3313540"/>
                  </a:moveTo>
                  <a:lnTo>
                    <a:pt x="59690" y="3313540"/>
                  </a:lnTo>
                  <a:lnTo>
                    <a:pt x="59690" y="59690"/>
                  </a:lnTo>
                  <a:lnTo>
                    <a:pt x="6621457" y="59690"/>
                  </a:lnTo>
                  <a:lnTo>
                    <a:pt x="6621457" y="331354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875008" y="8944087"/>
            <a:ext cx="2521597" cy="159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b="1" spc="4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PE</a:t>
            </a:r>
            <a:r>
              <a:rPr lang="en-US" sz="2000" b="1" u="none" spc="4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ER COLLABORATION &amp; LEARNING</a:t>
            </a:r>
          </a:p>
          <a:p>
            <a:pPr algn="ctr">
              <a:lnSpc>
                <a:spcPts val="3200"/>
              </a:lnSpc>
            </a:pPr>
            <a:endParaRPr lang="en-US" sz="2000" b="1" u="none" spc="40">
              <a:solidFill>
                <a:srgbClr val="004AAD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5559539" y="3013196"/>
            <a:ext cx="5249445" cy="9525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64865" y="8960666"/>
            <a:ext cx="1150873" cy="1168237"/>
          </a:xfrm>
          <a:custGeom>
            <a:avLst/>
            <a:gdLst/>
            <a:ahLst/>
            <a:cxnLst/>
            <a:rect l="l" t="t" r="r" b="b"/>
            <a:pathLst>
              <a:path w="1150873" h="1168237">
                <a:moveTo>
                  <a:pt x="0" y="0"/>
                </a:moveTo>
                <a:lnTo>
                  <a:pt x="1150874" y="0"/>
                </a:lnTo>
                <a:lnTo>
                  <a:pt x="1150874" y="1168237"/>
                </a:lnTo>
                <a:lnTo>
                  <a:pt x="0" y="1168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5909916" y="8821295"/>
            <a:ext cx="1312207" cy="1460959"/>
          </a:xfrm>
          <a:custGeom>
            <a:avLst/>
            <a:gdLst/>
            <a:ahLst/>
            <a:cxnLst/>
            <a:rect l="l" t="t" r="r" b="b"/>
            <a:pathLst>
              <a:path w="1312207" h="1460959">
                <a:moveTo>
                  <a:pt x="0" y="0"/>
                </a:moveTo>
                <a:lnTo>
                  <a:pt x="1312207" y="0"/>
                </a:lnTo>
                <a:lnTo>
                  <a:pt x="1312207" y="1460959"/>
                </a:lnTo>
                <a:lnTo>
                  <a:pt x="0" y="14609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0733938" y="8885914"/>
            <a:ext cx="1894766" cy="1357341"/>
          </a:xfrm>
          <a:custGeom>
            <a:avLst/>
            <a:gdLst/>
            <a:ahLst/>
            <a:cxnLst/>
            <a:rect l="l" t="t" r="r" b="b"/>
            <a:pathLst>
              <a:path w="1894766" h="1357341">
                <a:moveTo>
                  <a:pt x="0" y="0"/>
                </a:moveTo>
                <a:lnTo>
                  <a:pt x="1894766" y="0"/>
                </a:lnTo>
                <a:lnTo>
                  <a:pt x="1894766" y="1357341"/>
                </a:lnTo>
                <a:lnTo>
                  <a:pt x="0" y="13573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8059939" y="8885914"/>
            <a:ext cx="2766555" cy="1357341"/>
            <a:chOff x="0" y="0"/>
            <a:chExt cx="6682417" cy="32785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682417" cy="3278562"/>
            </a:xfrm>
            <a:custGeom>
              <a:avLst/>
              <a:gdLst/>
              <a:ahLst/>
              <a:cxnLst/>
              <a:rect l="l" t="t" r="r" b="b"/>
              <a:pathLst>
                <a:path w="6682417" h="3278562">
                  <a:moveTo>
                    <a:pt x="0" y="0"/>
                  </a:moveTo>
                  <a:lnTo>
                    <a:pt x="0" y="3278562"/>
                  </a:lnTo>
                  <a:lnTo>
                    <a:pt x="6682417" y="3278562"/>
                  </a:lnTo>
                  <a:lnTo>
                    <a:pt x="6682417" y="0"/>
                  </a:lnTo>
                  <a:lnTo>
                    <a:pt x="0" y="0"/>
                  </a:lnTo>
                  <a:close/>
                  <a:moveTo>
                    <a:pt x="6621457" y="3217601"/>
                  </a:moveTo>
                  <a:lnTo>
                    <a:pt x="59690" y="3217601"/>
                  </a:lnTo>
                  <a:lnTo>
                    <a:pt x="59690" y="59690"/>
                  </a:lnTo>
                  <a:lnTo>
                    <a:pt x="6621457" y="59690"/>
                  </a:lnTo>
                  <a:lnTo>
                    <a:pt x="6621457" y="3217601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8182419" y="8944087"/>
            <a:ext cx="2521597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b="1" u="none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Motivation to engage in sports outside of school</a:t>
            </a:r>
          </a:p>
          <a:p>
            <a:pPr algn="ctr">
              <a:lnSpc>
                <a:spcPts val="3200"/>
              </a:lnSpc>
            </a:pPr>
            <a:endParaRPr lang="en-US" sz="2000" b="1" u="none" spc="40" dirty="0">
              <a:solidFill>
                <a:srgbClr val="004AAD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6062009" y="8895672"/>
            <a:ext cx="1874105" cy="1397060"/>
          </a:xfrm>
          <a:custGeom>
            <a:avLst/>
            <a:gdLst/>
            <a:ahLst/>
            <a:cxnLst/>
            <a:rect l="l" t="t" r="r" b="b"/>
            <a:pathLst>
              <a:path w="1874105" h="1397060">
                <a:moveTo>
                  <a:pt x="0" y="0"/>
                </a:moveTo>
                <a:lnTo>
                  <a:pt x="1874105" y="0"/>
                </a:lnTo>
                <a:lnTo>
                  <a:pt x="1874105" y="1397060"/>
                </a:lnTo>
                <a:lnTo>
                  <a:pt x="0" y="1397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1264865" y="3381590"/>
            <a:ext cx="8058793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16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How is teaching and learning with and about media orchestrated in physical education from the students’ perspective?</a:t>
            </a:r>
          </a:p>
          <a:p>
            <a:pPr algn="l">
              <a:lnSpc>
                <a:spcPts val="2160"/>
              </a:lnSpc>
            </a:pPr>
            <a:endParaRPr lang="en-US" sz="1800" dirty="0">
              <a:solidFill>
                <a:srgbClr val="000000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marL="388620" lvl="1" indent="-194310" algn="l">
              <a:lnSpc>
                <a:spcPts val="216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What opportunities and challenges do students perceive with regard to teaching and learning with and about media in physical education?</a:t>
            </a:r>
          </a:p>
          <a:p>
            <a:pPr algn="l">
              <a:lnSpc>
                <a:spcPts val="2160"/>
              </a:lnSpc>
            </a:pPr>
            <a:endParaRPr lang="en-US" sz="1800" dirty="0">
              <a:solidFill>
                <a:srgbClr val="000000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2160"/>
              </a:lnSpc>
            </a:pPr>
            <a:endParaRPr lang="en-US" sz="1800" dirty="0">
              <a:solidFill>
                <a:srgbClr val="000000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911536" y="5023509"/>
            <a:ext cx="267298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4AA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KEY FINDINGS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527706" y="11463381"/>
            <a:ext cx="2766555" cy="1410553"/>
            <a:chOff x="0" y="0"/>
            <a:chExt cx="6682417" cy="34070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82417" cy="3407092"/>
            </a:xfrm>
            <a:custGeom>
              <a:avLst/>
              <a:gdLst/>
              <a:ahLst/>
              <a:cxnLst/>
              <a:rect l="l" t="t" r="r" b="b"/>
              <a:pathLst>
                <a:path w="6682417" h="3407092">
                  <a:moveTo>
                    <a:pt x="0" y="0"/>
                  </a:moveTo>
                  <a:lnTo>
                    <a:pt x="0" y="3407092"/>
                  </a:lnTo>
                  <a:lnTo>
                    <a:pt x="6682417" y="3407092"/>
                  </a:lnTo>
                  <a:lnTo>
                    <a:pt x="6682417" y="0"/>
                  </a:lnTo>
                  <a:lnTo>
                    <a:pt x="0" y="0"/>
                  </a:lnTo>
                  <a:close/>
                  <a:moveTo>
                    <a:pt x="6621457" y="3346131"/>
                  </a:moveTo>
                  <a:lnTo>
                    <a:pt x="59690" y="3346131"/>
                  </a:lnTo>
                  <a:lnTo>
                    <a:pt x="59690" y="59690"/>
                  </a:lnTo>
                  <a:lnTo>
                    <a:pt x="6621457" y="59690"/>
                  </a:lnTo>
                  <a:lnTo>
                    <a:pt x="6621457" y="3346131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650185" y="11521555"/>
            <a:ext cx="2521597" cy="159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b="1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T</a:t>
            </a:r>
            <a:r>
              <a:rPr lang="en-US" sz="2000" b="1" u="none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ECHNICAL &amp; INFRASTRUCTURAL BARRIERS</a:t>
            </a:r>
          </a:p>
          <a:p>
            <a:pPr algn="ctr">
              <a:lnSpc>
                <a:spcPts val="3200"/>
              </a:lnSpc>
            </a:pPr>
            <a:endParaRPr lang="en-US" sz="2000" b="1" u="none" spc="40" dirty="0">
              <a:solidFill>
                <a:srgbClr val="004AAD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0067188" y="11473895"/>
            <a:ext cx="2766555" cy="1410553"/>
            <a:chOff x="0" y="0"/>
            <a:chExt cx="6682417" cy="340709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682417" cy="3407092"/>
            </a:xfrm>
            <a:custGeom>
              <a:avLst/>
              <a:gdLst/>
              <a:ahLst/>
              <a:cxnLst/>
              <a:rect l="l" t="t" r="r" b="b"/>
              <a:pathLst>
                <a:path w="6682417" h="3407092">
                  <a:moveTo>
                    <a:pt x="0" y="0"/>
                  </a:moveTo>
                  <a:lnTo>
                    <a:pt x="0" y="3407092"/>
                  </a:lnTo>
                  <a:lnTo>
                    <a:pt x="6682417" y="3407092"/>
                  </a:lnTo>
                  <a:lnTo>
                    <a:pt x="6682417" y="0"/>
                  </a:lnTo>
                  <a:lnTo>
                    <a:pt x="0" y="0"/>
                  </a:lnTo>
                  <a:close/>
                  <a:moveTo>
                    <a:pt x="6621457" y="3346131"/>
                  </a:moveTo>
                  <a:lnTo>
                    <a:pt x="59690" y="3346131"/>
                  </a:lnTo>
                  <a:lnTo>
                    <a:pt x="59690" y="59690"/>
                  </a:lnTo>
                  <a:lnTo>
                    <a:pt x="6621457" y="59690"/>
                  </a:lnTo>
                  <a:lnTo>
                    <a:pt x="6621457" y="3346131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164499" y="11539250"/>
            <a:ext cx="2521597" cy="159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b="1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DATA PROT</a:t>
            </a:r>
            <a:r>
              <a:rPr lang="en-US" sz="2000" b="1" u="none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ECTION &amp; BODY-RELATED CONCERNS</a:t>
            </a:r>
          </a:p>
          <a:p>
            <a:pPr algn="ctr">
              <a:lnSpc>
                <a:spcPts val="3200"/>
              </a:lnSpc>
            </a:pPr>
            <a:endParaRPr lang="en-US" sz="2000" b="1" u="none" spc="40" dirty="0">
              <a:solidFill>
                <a:srgbClr val="004AAD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32736" y="11459629"/>
            <a:ext cx="2766555" cy="1409650"/>
            <a:chOff x="0" y="0"/>
            <a:chExt cx="6682417" cy="340490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682417" cy="3404908"/>
            </a:xfrm>
            <a:custGeom>
              <a:avLst/>
              <a:gdLst/>
              <a:ahLst/>
              <a:cxnLst/>
              <a:rect l="l" t="t" r="r" b="b"/>
              <a:pathLst>
                <a:path w="6682417" h="3404908">
                  <a:moveTo>
                    <a:pt x="0" y="0"/>
                  </a:moveTo>
                  <a:lnTo>
                    <a:pt x="0" y="3404908"/>
                  </a:lnTo>
                  <a:lnTo>
                    <a:pt x="6682417" y="3404908"/>
                  </a:lnTo>
                  <a:lnTo>
                    <a:pt x="6682417" y="0"/>
                  </a:lnTo>
                  <a:lnTo>
                    <a:pt x="0" y="0"/>
                  </a:lnTo>
                  <a:close/>
                  <a:moveTo>
                    <a:pt x="6621457" y="3343948"/>
                  </a:moveTo>
                  <a:lnTo>
                    <a:pt x="59690" y="3343948"/>
                  </a:lnTo>
                  <a:lnTo>
                    <a:pt x="59690" y="59690"/>
                  </a:lnTo>
                  <a:lnTo>
                    <a:pt x="6621457" y="59690"/>
                  </a:lnTo>
                  <a:lnTo>
                    <a:pt x="6621457" y="3343948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7355214" y="11564307"/>
            <a:ext cx="2521597" cy="159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 b="1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CONC</a:t>
            </a:r>
            <a:r>
              <a:rPr lang="en-US" sz="2000" b="1" u="none" spc="40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ERN ABOUT REDUCED MOVEMENT TIME</a:t>
            </a:r>
          </a:p>
          <a:p>
            <a:pPr algn="ctr">
              <a:lnSpc>
                <a:spcPts val="3200"/>
              </a:lnSpc>
            </a:pPr>
            <a:endParaRPr lang="en-US" sz="2000" b="1" u="none" spc="40" dirty="0">
              <a:solidFill>
                <a:srgbClr val="004AAD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1297057" y="11623360"/>
            <a:ext cx="1168237" cy="1168237"/>
          </a:xfrm>
          <a:custGeom>
            <a:avLst/>
            <a:gdLst/>
            <a:ahLst/>
            <a:cxnLst/>
            <a:rect l="l" t="t" r="r" b="b"/>
            <a:pathLst>
              <a:path w="1168237" h="1168237">
                <a:moveTo>
                  <a:pt x="0" y="0"/>
                </a:moveTo>
                <a:lnTo>
                  <a:pt x="1168237" y="0"/>
                </a:lnTo>
                <a:lnTo>
                  <a:pt x="1168237" y="1168237"/>
                </a:lnTo>
                <a:lnTo>
                  <a:pt x="0" y="11682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8522477" y="11425050"/>
            <a:ext cx="1044708" cy="1384553"/>
          </a:xfrm>
          <a:custGeom>
            <a:avLst/>
            <a:gdLst/>
            <a:ahLst/>
            <a:cxnLst/>
            <a:rect l="l" t="t" r="r" b="b"/>
            <a:pathLst>
              <a:path w="1044708" h="1384553">
                <a:moveTo>
                  <a:pt x="0" y="0"/>
                </a:moveTo>
                <a:lnTo>
                  <a:pt x="1044708" y="0"/>
                </a:lnTo>
                <a:lnTo>
                  <a:pt x="1044708" y="1384553"/>
                </a:lnTo>
                <a:lnTo>
                  <a:pt x="0" y="13845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15588931" y="11450595"/>
            <a:ext cx="1410130" cy="1410130"/>
          </a:xfrm>
          <a:custGeom>
            <a:avLst/>
            <a:gdLst/>
            <a:ahLst/>
            <a:cxnLst/>
            <a:rect l="l" t="t" r="r" b="b"/>
            <a:pathLst>
              <a:path w="1410130" h="1410130">
                <a:moveTo>
                  <a:pt x="0" y="0"/>
                </a:moveTo>
                <a:lnTo>
                  <a:pt x="1410130" y="0"/>
                </a:lnTo>
                <a:lnTo>
                  <a:pt x="1410130" y="1410130"/>
                </a:lnTo>
                <a:lnTo>
                  <a:pt x="0" y="14101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10017377" y="10709387"/>
            <a:ext cx="2461298" cy="498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0"/>
              </a:lnSpc>
            </a:pPr>
            <a:r>
              <a:rPr lang="en-US" sz="2886" b="1">
                <a:solidFill>
                  <a:srgbClr val="004AA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CHALLENGES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170691" y="2722683"/>
            <a:ext cx="466332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METHODOLOGY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074569" y="3381590"/>
            <a:ext cx="8419633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20 students (11 male, 9 female), ages 17-20</a:t>
            </a:r>
          </a:p>
          <a:p>
            <a:pPr marL="388620" lvl="1" indent="-19431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German grammar schools and comprehensive schools</a:t>
            </a:r>
          </a:p>
          <a:p>
            <a:pPr marL="388620" lvl="1" indent="-19431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October-December 2023</a:t>
            </a:r>
          </a:p>
          <a:p>
            <a:pPr marL="388620" lvl="1" indent="-19431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Semi-structured interviews </a:t>
            </a:r>
          </a:p>
          <a:p>
            <a:pPr marL="388620" lvl="1" indent="-19431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Qualitative content analysis (deductive–inductive coding)</a:t>
            </a:r>
          </a:p>
          <a:p>
            <a:pPr algn="l">
              <a:lnSpc>
                <a:spcPts val="2160"/>
              </a:lnSpc>
            </a:pPr>
            <a:endParaRPr lang="en-US" sz="1800">
              <a:solidFill>
                <a:srgbClr val="000000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340861" y="5800940"/>
            <a:ext cx="4570675" cy="2255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dirty="0">
                <a:solidFill>
                  <a:srgbClr val="004AA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Learning WITH media:</a:t>
            </a:r>
          </a:p>
          <a:p>
            <a:pPr algn="l">
              <a:lnSpc>
                <a:spcPts val="2160"/>
              </a:lnSpc>
            </a:pPr>
            <a:endParaRPr lang="en-US" sz="1800" b="1" dirty="0">
              <a:solidFill>
                <a:srgbClr val="004AAD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l">
              <a:lnSpc>
                <a:spcPts val="2160"/>
              </a:lnSpc>
            </a:pPr>
            <a:r>
              <a:rPr lang="en-US" dirty="0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v</a:t>
            </a:r>
            <a:r>
              <a:rPr lang="en-US" sz="1800" dirty="0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ideo support for movement Understanding</a:t>
            </a:r>
          </a:p>
          <a:p>
            <a:pPr algn="l">
              <a:lnSpc>
                <a:spcPts val="2160"/>
              </a:lnSpc>
            </a:pPr>
            <a:r>
              <a:rPr lang="en-US" dirty="0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v</a:t>
            </a:r>
            <a:r>
              <a:rPr lang="en-US" sz="1800" dirty="0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ideo analysis of own </a:t>
            </a:r>
            <a:r>
              <a:rPr lang="en-US" dirty="0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m</a:t>
            </a:r>
            <a:r>
              <a:rPr lang="en-US" sz="1800" dirty="0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ovements</a:t>
            </a:r>
          </a:p>
          <a:p>
            <a:pPr algn="l">
              <a:lnSpc>
                <a:spcPts val="2160"/>
              </a:lnSpc>
            </a:pPr>
            <a:r>
              <a:rPr lang="en-US" dirty="0" err="1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v</a:t>
            </a:r>
            <a:r>
              <a:rPr lang="en-US" sz="1800" dirty="0" err="1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igital</a:t>
            </a:r>
            <a:r>
              <a:rPr lang="en-US" sz="1800" dirty="0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 Tools for lesson </a:t>
            </a:r>
            <a:r>
              <a:rPr lang="en-US" dirty="0" err="1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o</a:t>
            </a:r>
            <a:r>
              <a:rPr lang="en-US" sz="1800" dirty="0" err="1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rganisation</a:t>
            </a:r>
            <a:endParaRPr lang="en-US" sz="1800" dirty="0">
              <a:solidFill>
                <a:srgbClr val="004AAD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2160"/>
              </a:lnSpc>
            </a:pPr>
            <a:endParaRPr lang="en-US" sz="1800" dirty="0">
              <a:solidFill>
                <a:srgbClr val="004AAD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2160"/>
              </a:lnSpc>
            </a:pPr>
            <a:r>
              <a:rPr lang="en-US" sz="1800" b="1" dirty="0">
                <a:solidFill>
                  <a:srgbClr val="004AA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⟶ much more frequent</a:t>
            </a:r>
          </a:p>
          <a:p>
            <a:pPr algn="l">
              <a:lnSpc>
                <a:spcPts val="2160"/>
              </a:lnSpc>
            </a:pPr>
            <a:endParaRPr lang="en-US" sz="1800" b="1" dirty="0">
              <a:solidFill>
                <a:srgbClr val="004AAD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2520912" y="5800940"/>
            <a:ext cx="3962886" cy="197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b="1" dirty="0">
                <a:solidFill>
                  <a:srgbClr val="004AA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Learning ABOUT media:</a:t>
            </a:r>
          </a:p>
          <a:p>
            <a:pPr algn="l">
              <a:lnSpc>
                <a:spcPts val="2160"/>
              </a:lnSpc>
            </a:pPr>
            <a:endParaRPr lang="en-US" sz="1800" b="1" dirty="0">
              <a:solidFill>
                <a:srgbClr val="004AAD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l">
              <a:lnSpc>
                <a:spcPts val="2160"/>
              </a:lnSpc>
            </a:pPr>
            <a:r>
              <a:rPr lang="en-US" dirty="0" err="1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a</a:t>
            </a:r>
            <a:r>
              <a:rPr lang="en-US" sz="1800" dirty="0" err="1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dressing</a:t>
            </a:r>
            <a:r>
              <a:rPr lang="en-US" sz="1800" dirty="0">
                <a:solidFill>
                  <a:srgbClr val="004AAD"/>
                </a:solidFill>
                <a:latin typeface="HK Grotesk"/>
                <a:ea typeface="HK Grotesk"/>
                <a:cs typeface="HK Grotesk"/>
                <a:sym typeface="HK Grotesk"/>
              </a:rPr>
              <a:t> of the functionality organization in PE lessons</a:t>
            </a:r>
          </a:p>
          <a:p>
            <a:pPr algn="l">
              <a:lnSpc>
                <a:spcPts val="2160"/>
              </a:lnSpc>
            </a:pPr>
            <a:endParaRPr lang="en-US" sz="1800" dirty="0">
              <a:solidFill>
                <a:srgbClr val="004AAD"/>
              </a:solidFill>
              <a:latin typeface="HK Grotesk"/>
              <a:ea typeface="HK Grotesk"/>
              <a:cs typeface="HK Grotesk"/>
              <a:sym typeface="HK Grotesk"/>
            </a:endParaRPr>
          </a:p>
          <a:p>
            <a:pPr algn="l">
              <a:lnSpc>
                <a:spcPts val="2160"/>
              </a:lnSpc>
            </a:pPr>
            <a:r>
              <a:rPr lang="en-US" sz="1800" b="1" dirty="0">
                <a:solidFill>
                  <a:srgbClr val="004AA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⟶ largely neglected</a:t>
            </a:r>
          </a:p>
          <a:p>
            <a:pPr algn="l">
              <a:lnSpc>
                <a:spcPts val="2160"/>
              </a:lnSpc>
            </a:pPr>
            <a:endParaRPr lang="en-US" sz="1800" b="1" dirty="0">
              <a:solidFill>
                <a:srgbClr val="004AAD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4764552" y="14490432"/>
            <a:ext cx="5939464" cy="571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43"/>
              </a:lnSpc>
            </a:pPr>
            <a:r>
              <a:rPr lang="en-US" sz="1102" dirty="0" err="1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Rehlinghaus</a:t>
            </a:r>
            <a:r>
              <a:rPr lang="en-US" sz="1102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, K., &amp; Poweleit, A. (2026). “PE is basically about being active”: Students’ perspectives on media education in physical education. </a:t>
            </a:r>
            <a:r>
              <a:rPr lang="en-US" sz="1102" i="1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Current Issues in Sport Science, 11</a:t>
            </a:r>
            <a:r>
              <a:rPr lang="en-US" sz="1102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(1), Article 001. </a:t>
            </a:r>
            <a:r>
              <a:rPr lang="en-US" sz="1102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  <a:hlinkClick r:id="rId17"/>
              </a:rPr>
              <a:t>https://doi.org/10.36950/2026.11ciss001</a:t>
            </a:r>
            <a:r>
              <a:rPr lang="en-US" sz="1102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  <a:endParaRPr lang="en-US" sz="1102" i="1" dirty="0">
              <a:solidFill>
                <a:srgbClr val="000000"/>
              </a:solidFill>
              <a:latin typeface="HK Grotesk Italics"/>
              <a:ea typeface="HK Grotesk Italics"/>
              <a:cs typeface="HK Grotesk Italics"/>
              <a:sym typeface="HK Grotesk Italic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3356977" y="260120"/>
            <a:ext cx="15739840" cy="1811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</a:pPr>
            <a:r>
              <a:rPr lang="en-US" sz="4420" b="1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“PE is basically about being active” </a:t>
            </a:r>
          </a:p>
          <a:p>
            <a:pPr algn="ctr">
              <a:lnSpc>
                <a:spcPts val="5034"/>
              </a:lnSpc>
            </a:pPr>
            <a:r>
              <a:rPr lang="en-US" sz="3596" b="1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Students’ perspectives on media education in physical education</a:t>
            </a:r>
          </a:p>
          <a:p>
            <a:pPr algn="ctr">
              <a:lnSpc>
                <a:spcPts val="3146"/>
              </a:lnSpc>
            </a:pPr>
            <a:endParaRPr lang="en-US" sz="3596" b="1">
              <a:solidFill>
                <a:srgbClr val="FFFFFF"/>
              </a:solidFill>
              <a:latin typeface="Montaser Arabic Bold"/>
              <a:ea typeface="Montaser Arabic Bold"/>
              <a:cs typeface="Montaser Arabic Bold"/>
              <a:sym typeface="Montaser Arabic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367119" y="13355975"/>
            <a:ext cx="2461298" cy="503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0"/>
              </a:lnSpc>
            </a:pPr>
            <a:r>
              <a:rPr lang="en-US" sz="2886">
                <a:solidFill>
                  <a:srgbClr val="000000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IMPLICATIONS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605333" y="1751898"/>
            <a:ext cx="10824088" cy="367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Rehlinghaus, K. &amp; Poweleit, A.</a:t>
            </a:r>
          </a:p>
        </p:txBody>
      </p:sp>
      <p:sp>
        <p:nvSpPr>
          <p:cNvPr id="58" name="AutoShape 58"/>
          <p:cNvSpPr/>
          <p:nvPr/>
        </p:nvSpPr>
        <p:spPr>
          <a:xfrm>
            <a:off x="1264865" y="5334437"/>
            <a:ext cx="8241978" cy="0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9" name="AutoShape 59"/>
          <p:cNvSpPr/>
          <p:nvPr/>
        </p:nvSpPr>
        <p:spPr>
          <a:xfrm>
            <a:off x="12767632" y="5324912"/>
            <a:ext cx="7902532" cy="9525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>
            <a:off x="4122956" y="13641273"/>
            <a:ext cx="824197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1" name="Group 61"/>
          <p:cNvGrpSpPr/>
          <p:nvPr/>
        </p:nvGrpSpPr>
        <p:grpSpPr>
          <a:xfrm>
            <a:off x="4976218" y="5607816"/>
            <a:ext cx="4953357" cy="2212424"/>
            <a:chOff x="0" y="0"/>
            <a:chExt cx="7555110" cy="33745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7555110" cy="3374500"/>
            </a:xfrm>
            <a:custGeom>
              <a:avLst/>
              <a:gdLst/>
              <a:ahLst/>
              <a:cxnLst/>
              <a:rect l="l" t="t" r="r" b="b"/>
              <a:pathLst>
                <a:path w="7555110" h="3374500">
                  <a:moveTo>
                    <a:pt x="0" y="0"/>
                  </a:moveTo>
                  <a:lnTo>
                    <a:pt x="0" y="3374500"/>
                  </a:lnTo>
                  <a:lnTo>
                    <a:pt x="7555110" y="3374500"/>
                  </a:lnTo>
                  <a:lnTo>
                    <a:pt x="7555110" y="0"/>
                  </a:lnTo>
                  <a:lnTo>
                    <a:pt x="0" y="0"/>
                  </a:lnTo>
                  <a:close/>
                  <a:moveTo>
                    <a:pt x="7494150" y="3313540"/>
                  </a:moveTo>
                  <a:lnTo>
                    <a:pt x="59690" y="3313540"/>
                  </a:lnTo>
                  <a:lnTo>
                    <a:pt x="59690" y="59690"/>
                  </a:lnTo>
                  <a:lnTo>
                    <a:pt x="7494150" y="59690"/>
                  </a:lnTo>
                  <a:lnTo>
                    <a:pt x="7494150" y="331354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033939" y="5607816"/>
            <a:ext cx="4677140" cy="2212424"/>
            <a:chOff x="0" y="0"/>
            <a:chExt cx="7133810" cy="33745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7133810" cy="3374500"/>
            </a:xfrm>
            <a:custGeom>
              <a:avLst/>
              <a:gdLst/>
              <a:ahLst/>
              <a:cxnLst/>
              <a:rect l="l" t="t" r="r" b="b"/>
              <a:pathLst>
                <a:path w="7133810" h="3374500">
                  <a:moveTo>
                    <a:pt x="0" y="0"/>
                  </a:moveTo>
                  <a:lnTo>
                    <a:pt x="0" y="3374500"/>
                  </a:lnTo>
                  <a:lnTo>
                    <a:pt x="7133810" y="3374500"/>
                  </a:lnTo>
                  <a:lnTo>
                    <a:pt x="7133810" y="0"/>
                  </a:lnTo>
                  <a:lnTo>
                    <a:pt x="0" y="0"/>
                  </a:lnTo>
                  <a:close/>
                  <a:moveTo>
                    <a:pt x="7072850" y="3313540"/>
                  </a:moveTo>
                  <a:lnTo>
                    <a:pt x="59690" y="3313540"/>
                  </a:lnTo>
                  <a:lnTo>
                    <a:pt x="59690" y="59690"/>
                  </a:lnTo>
                  <a:lnTo>
                    <a:pt x="7072850" y="59690"/>
                  </a:lnTo>
                  <a:lnTo>
                    <a:pt x="7072850" y="331354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AutoShape 65"/>
          <p:cNvSpPr/>
          <p:nvPr/>
        </p:nvSpPr>
        <p:spPr>
          <a:xfrm>
            <a:off x="12767632" y="8384265"/>
            <a:ext cx="7999490" cy="9525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1264865" y="8393790"/>
            <a:ext cx="8241978" cy="0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>
            <a:off x="12767632" y="10970337"/>
            <a:ext cx="7926781" cy="9525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1264865" y="10979862"/>
            <a:ext cx="8241978" cy="0"/>
          </a:xfrm>
          <a:prstGeom prst="line">
            <a:avLst/>
          </a:prstGeom>
          <a:ln w="19050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152D42C2-5A0E-4AFC-88AF-61A6FFFDD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387" y="-6654591"/>
            <a:ext cx="21374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 with media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appears to dominate – with a strong focus on enhancing motor performance – the use of digital technologies in physical education.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 critical reflection: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Analyse fitness influencers, mediated body ideals and underlying commercial interests.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 teachers: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Further develop teachers’ competences for a creative and diversified use of digital media that aligns with the educational goals of physical education.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Consider subject-specific orientations and scepticism: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Teachers’ and students’ reservations towards digital media – particularly regarding </a:t>
            </a:r>
            <a:r>
              <a:rPr kumimoji="0" lang="de-DE" altLang="de-DE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learning about media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must be systematically addressed in teacher education and professional development.</a:t>
            </a: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EDBC0590-C471-4036-81BF-48560DB1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942" y="13972948"/>
            <a:ext cx="125919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Learning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with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media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appears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to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dominate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–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with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a strong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focus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on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enhancing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motor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performance</a:t>
            </a:r>
            <a:endParaRPr lang="de-DE" altLang="de-DE" dirty="0">
              <a:latin typeface="HK Grotesk" panose="020B060402020202020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b="1" dirty="0" err="1">
                <a:latin typeface="HK Grotesk" panose="020B0604020202020204" charset="0"/>
              </a:rPr>
              <a:t>S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trengthen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critical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reflection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: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Analyse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fitness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influencers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mediated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body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ideals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underlying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commercial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interests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Consider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subject-specific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orientations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and 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scepticism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: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Teachers’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students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’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reservations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towards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 digital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K Grotesk" panose="020B0604020202020204" charset="0"/>
              </a:rPr>
              <a:t>media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K Grotesk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Benutzerdefiniert</PresentationFormat>
  <Paragraphs>45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2" baseType="lpstr">
      <vt:lpstr>HK Grotesk Light</vt:lpstr>
      <vt:lpstr>Calibri</vt:lpstr>
      <vt:lpstr>Arial</vt:lpstr>
      <vt:lpstr>Aptos</vt:lpstr>
      <vt:lpstr>HK Grotesk Bold</vt:lpstr>
      <vt:lpstr>HK Grotesk Italics</vt:lpstr>
      <vt:lpstr>HK Grotesk</vt:lpstr>
      <vt:lpstr>Montaser Arabic</vt:lpstr>
      <vt:lpstr>Montaser Arabic Bold</vt:lpstr>
      <vt:lpstr>Roboto Bold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Charcoal and Beige Simplified Professional Landscape University Research Poster</dc:title>
  <dc:creator>Rehlinghaus, Konstantin</dc:creator>
  <cp:lastModifiedBy>Kubica, Claudia (ISPW)</cp:lastModifiedBy>
  <cp:revision>7</cp:revision>
  <dcterms:created xsi:type="dcterms:W3CDTF">2006-08-16T00:00:00Z</dcterms:created>
  <dcterms:modified xsi:type="dcterms:W3CDTF">2026-01-27T16:08:25Z</dcterms:modified>
  <dc:identifier>DAG6dbBO8GQ</dc:identifier>
</cp:coreProperties>
</file>