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B765"/>
    <a:srgbClr val="E6A568"/>
    <a:srgbClr val="C0828D"/>
    <a:srgbClr val="7DAB98"/>
    <a:srgbClr val="FFFFFF"/>
    <a:srgbClr val="7EA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B5F5DB-025F-4EB4-A229-8EBA1F8E70CA}" v="4" dt="2026-01-12T21:29:54.2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18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ah Holesovsky" userId="c1994c77-be50-466e-bb71-d9fc5ac272cf" providerId="ADAL" clId="{E0B5F5DB-025F-4EB4-A229-8EBA1F8E70CA}"/>
    <pc:docChg chg="undo custSel modSld">
      <pc:chgData name="Carah Holesovsky" userId="c1994c77-be50-466e-bb71-d9fc5ac272cf" providerId="ADAL" clId="{E0B5F5DB-025F-4EB4-A229-8EBA1F8E70CA}" dt="2026-01-12T21:30:08.825" v="54" actId="1076"/>
      <pc:docMkLst>
        <pc:docMk/>
      </pc:docMkLst>
      <pc:sldChg chg="addSp modSp mod">
        <pc:chgData name="Carah Holesovsky" userId="c1994c77-be50-466e-bb71-d9fc5ac272cf" providerId="ADAL" clId="{E0B5F5DB-025F-4EB4-A229-8EBA1F8E70CA}" dt="2026-01-12T21:30:08.825" v="54" actId="1076"/>
        <pc:sldMkLst>
          <pc:docMk/>
          <pc:sldMk cId="2471243641" sldId="256"/>
        </pc:sldMkLst>
        <pc:spChg chg="add mod">
          <ac:chgData name="Carah Holesovsky" userId="c1994c77-be50-466e-bb71-d9fc5ac272cf" providerId="ADAL" clId="{E0B5F5DB-025F-4EB4-A229-8EBA1F8E70CA}" dt="2026-01-12T21:28:49.532" v="20" actId="1076"/>
          <ac:spMkLst>
            <pc:docMk/>
            <pc:sldMk cId="2471243641" sldId="256"/>
            <ac:spMk id="2" creationId="{061734CB-D160-4594-9495-AA58B76E65FB}"/>
          </ac:spMkLst>
        </pc:spChg>
        <pc:spChg chg="mod">
          <ac:chgData name="Carah Holesovsky" userId="c1994c77-be50-466e-bb71-d9fc5ac272cf" providerId="ADAL" clId="{E0B5F5DB-025F-4EB4-A229-8EBA1F8E70CA}" dt="2026-01-12T21:26:41.937" v="2" actId="113"/>
          <ac:spMkLst>
            <pc:docMk/>
            <pc:sldMk cId="2471243641" sldId="256"/>
            <ac:spMk id="20" creationId="{B4EFDBC5-0CE7-441C-B2AF-824131393254}"/>
          </ac:spMkLst>
        </pc:spChg>
        <pc:spChg chg="add mod">
          <ac:chgData name="Carah Holesovsky" userId="c1994c77-be50-466e-bb71-d9fc5ac272cf" providerId="ADAL" clId="{E0B5F5DB-025F-4EB4-A229-8EBA1F8E70CA}" dt="2026-01-12T21:29:18.288" v="36" actId="1076"/>
          <ac:spMkLst>
            <pc:docMk/>
            <pc:sldMk cId="2471243641" sldId="256"/>
            <ac:spMk id="21" creationId="{B367B359-B7EE-4809-AE7A-B7F4D06FB0D8}"/>
          </ac:spMkLst>
        </pc:spChg>
        <pc:spChg chg="add mod">
          <ac:chgData name="Carah Holesovsky" userId="c1994c77-be50-466e-bb71-d9fc5ac272cf" providerId="ADAL" clId="{E0B5F5DB-025F-4EB4-A229-8EBA1F8E70CA}" dt="2026-01-12T21:29:31.469" v="45" actId="20577"/>
          <ac:spMkLst>
            <pc:docMk/>
            <pc:sldMk cId="2471243641" sldId="256"/>
            <ac:spMk id="22" creationId="{9895E6E9-9C34-4C54-A98D-2D3DE1177C34}"/>
          </ac:spMkLst>
        </pc:spChg>
        <pc:spChg chg="add mod">
          <ac:chgData name="Carah Holesovsky" userId="c1994c77-be50-466e-bb71-d9fc5ac272cf" providerId="ADAL" clId="{E0B5F5DB-025F-4EB4-A229-8EBA1F8E70CA}" dt="2026-01-12T21:30:08.825" v="54" actId="1076"/>
          <ac:spMkLst>
            <pc:docMk/>
            <pc:sldMk cId="2471243641" sldId="256"/>
            <ac:spMk id="23" creationId="{77D6CCA0-E362-44EA-AB50-DC546F41306A}"/>
          </ac:spMkLst>
        </pc:spChg>
        <pc:picChg chg="mod">
          <ac:chgData name="Carah Holesovsky" userId="c1994c77-be50-466e-bb71-d9fc5ac272cf" providerId="ADAL" clId="{E0B5F5DB-025F-4EB4-A229-8EBA1F8E70CA}" dt="2026-01-12T21:29:43.471" v="46" actId="1076"/>
          <ac:picMkLst>
            <pc:docMk/>
            <pc:sldMk cId="2471243641" sldId="256"/>
            <ac:picMk id="13" creationId="{1093E7C6-4808-40F3-B901-FD5A6A31C7F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B3D41-1572-415F-BBF3-0C193652C6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ABCACE-2D7E-4761-9664-B78FC4BFD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DDE069-229E-4890-BD61-225269747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C9A7-D0D6-4F51-AA2C-3EE37179009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85A15-90F5-486B-8671-5E0C233E1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530B18-5281-4864-925D-D52D0A0E3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8ED8C-1218-4CC0-A99D-BB70880140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82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3EF4B-D4CF-4F35-B1D6-9B18AFFAF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72E84A-EA01-45D6-9788-5BFAB22113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80853F-4764-41C6-A105-6FD5E7023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C9A7-D0D6-4F51-AA2C-3EE37179009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C450B2-3975-44BC-9E84-C27DBFF59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583E36-6EDE-431E-8CEF-A85389084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8ED8C-1218-4CC0-A99D-BB70880140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415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E57F6D-9A14-4888-9D7D-70416629BE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2E0D8E-A511-4F80-993B-B88C282AA8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E40B86-BEDC-4AE8-92A1-3C59325BD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C9A7-D0D6-4F51-AA2C-3EE37179009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369E46-AF78-42C5-A19B-AAE1628DF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5942B-B493-4925-9F83-8D9C60DBC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8ED8C-1218-4CC0-A99D-BB70880140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164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9AD1F-FCA2-418E-8524-B72BE9AC8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16EEA-29F6-4F9F-A205-39CC6875B6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37D568-DE57-4C7E-B00D-5566A2121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C9A7-D0D6-4F51-AA2C-3EE37179009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B54D0-6426-498E-9F94-27F008BBA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A9A32-6082-43E6-A29C-2073F1262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8ED8C-1218-4CC0-A99D-BB70880140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301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47DC4-E361-48C8-BCBD-5D8187AE8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CB9DEA-8EDC-4B5A-BE77-69FC1233DD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44E54A-F807-4131-AAF6-47DF9C262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C9A7-D0D6-4F51-AA2C-3EE37179009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692AE0-93A6-4FB9-A74C-7D0255DA8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36E42A-BEA9-49A4-B829-C4DF44188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8ED8C-1218-4CC0-A99D-BB70880140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631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ED337-FDC1-4B66-8A92-3B0082D66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876D3-E60C-48D6-992A-15257BB1A4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E6ADA0-1812-4E6A-8641-5A72331A93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238BC9-A20C-4F24-B9D9-A3CD0EE06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C9A7-D0D6-4F51-AA2C-3EE37179009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1E1E3D-60BC-47F9-A53B-A64CA952D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FC5747-AC9B-419F-9970-753D0E56C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8ED8C-1218-4CC0-A99D-BB70880140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501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A1D8-D2D9-450A-BAD2-5A2937F18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182F54-D688-4EA4-9613-1E00643094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851C94-BED2-4724-A733-450AA3BC69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30183E-5820-401E-8F02-07AE8172FD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E74888-FA04-4AB9-85DC-A7D6EE906B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34A86C-8F19-4322-8F9B-B50765A63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C9A7-D0D6-4F51-AA2C-3EE37179009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5BE987-437B-4E23-9D40-CF64F38FE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C3ECC4-AF32-4C18-805E-359DA1F9F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8ED8C-1218-4CC0-A99D-BB70880140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878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EDAFE-C130-4529-9922-198F76737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1D35AF-E772-464C-A3D6-9289CAD0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C9A7-D0D6-4F51-AA2C-3EE37179009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D6BCF0-B844-4C70-BF50-5E3D69980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D56B97-BB88-46B8-9237-BF5967CC5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8ED8C-1218-4CC0-A99D-BB70880140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367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610F05-1D28-4BED-96A0-B51972AE4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C9A7-D0D6-4F51-AA2C-3EE37179009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52201F-A9BE-4147-877A-A88E1A4FE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98B24C-6F35-469B-8BB6-CE4C73BA6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8ED8C-1218-4CC0-A99D-BB70880140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571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6ABE7-6905-4295-8F14-C71133D16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E25E7C-282B-434B-B343-44394F544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B0F846-7266-4342-A849-26E6A2EA1D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8F210D-8C0A-454A-9993-9194C7415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C9A7-D0D6-4F51-AA2C-3EE37179009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BEDE63-F605-4CD7-899B-6661592C1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F6627B-A73C-4A25-8A47-0153DB035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8ED8C-1218-4CC0-A99D-BB70880140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271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30229-8D8B-4E05-A70B-73040260B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73CCE2-A119-49AB-86A7-FE5EB0F2A8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170FBA-77FE-487D-86D4-3DB0B81264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1503EB-960F-4A91-A730-88BA1167E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5C9A7-D0D6-4F51-AA2C-3EE37179009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7BA074-2803-4A4F-8A11-362C505E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437DA9-710C-4F0C-A69D-FBC8A7E16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8ED8C-1218-4CC0-A99D-BB70880140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25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7E9696-B45F-4721-BFA4-39CFC1DE5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AFBE48-D044-48AB-99E8-A92824C150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7635B-5510-4CF1-BFE4-F84C8E8E0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5C9A7-D0D6-4F51-AA2C-3EE371790095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9F6F3-6898-4587-9020-2281A276F5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6E0AB-9380-4678-9193-B668D64EA5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8ED8C-1218-4CC0-A99D-BB708801403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82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34138326-F71E-46A5-8FEC-A4806967F895}"/>
              </a:ext>
            </a:extLst>
          </p:cNvPr>
          <p:cNvSpPr/>
          <p:nvPr/>
        </p:nvSpPr>
        <p:spPr>
          <a:xfrm>
            <a:off x="0" y="6072074"/>
            <a:ext cx="12192000" cy="785926"/>
          </a:xfrm>
          <a:prstGeom prst="rect">
            <a:avLst/>
          </a:prstGeom>
          <a:solidFill>
            <a:srgbClr val="7DAB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A4DDD8-4ADD-43CF-A07D-BF62269164AB}"/>
              </a:ext>
            </a:extLst>
          </p:cNvPr>
          <p:cNvSpPr txBox="1"/>
          <p:nvPr/>
        </p:nvSpPr>
        <p:spPr>
          <a:xfrm>
            <a:off x="342900" y="923192"/>
            <a:ext cx="546002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Purpose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Examine how the 24-hour movement composition (sleep, SB, LPA, MVPA) relates to college GPA using a compositional approach.</a:t>
            </a:r>
          </a:p>
          <a:p>
            <a:r>
              <a:rPr lang="en-US" b="1" dirty="0"/>
              <a:t>Method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u="sng" dirty="0"/>
              <a:t>Sample: </a:t>
            </a:r>
            <a:r>
              <a:rPr lang="en-US" dirty="0"/>
              <a:t>150 college students (M</a:t>
            </a:r>
            <a:r>
              <a:rPr lang="en-US" sz="1400" dirty="0"/>
              <a:t>age</a:t>
            </a:r>
            <a:r>
              <a:rPr lang="en-US" dirty="0"/>
              <a:t> = 19.2 ± 1.42 years; 70.7% female; 44.7% Hispanic)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u="sng" dirty="0"/>
              <a:t>Design:</a:t>
            </a:r>
            <a:r>
              <a:rPr lang="en-US" dirty="0"/>
              <a:t> cross-sectional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u="sng" dirty="0"/>
              <a:t>Measures: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i="1" dirty="0"/>
              <a:t>Movement behaviors: </a:t>
            </a:r>
            <a:r>
              <a:rPr lang="en-US" dirty="0"/>
              <a:t>Wrist-worn </a:t>
            </a:r>
            <a:r>
              <a:rPr lang="en-US" dirty="0" err="1"/>
              <a:t>ActiGraph</a:t>
            </a:r>
            <a:r>
              <a:rPr lang="en-US" dirty="0"/>
              <a:t> GT3X+, 7 full days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i="1" dirty="0"/>
              <a:t>Academic performance: </a:t>
            </a:r>
            <a:r>
              <a:rPr lang="en-US" dirty="0"/>
              <a:t>Cumulative GPA (university records)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i="1" dirty="0"/>
              <a:t>Covariates: </a:t>
            </a:r>
            <a:r>
              <a:rPr lang="en-US" dirty="0"/>
              <a:t>SAT, gender, age, race/ethnicity, health status, year in school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u="sng" dirty="0"/>
              <a:t>Data analysis:</a:t>
            </a:r>
            <a:r>
              <a:rPr lang="en-US" dirty="0"/>
              <a:t> Compositional linear regression &amp; </a:t>
            </a:r>
            <a:r>
              <a:rPr lang="en-US" dirty="0" err="1"/>
              <a:t>isotemporal</a:t>
            </a:r>
            <a:r>
              <a:rPr lang="en-US" dirty="0"/>
              <a:t> substitution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F7B0AC-FB8B-440E-8F0E-EB07E38FA262}"/>
              </a:ext>
            </a:extLst>
          </p:cNvPr>
          <p:cNvSpPr txBox="1"/>
          <p:nvPr/>
        </p:nvSpPr>
        <p:spPr>
          <a:xfrm>
            <a:off x="0" y="-4415"/>
            <a:ext cx="12192000" cy="830997"/>
          </a:xfrm>
          <a:prstGeom prst="rect">
            <a:avLst/>
          </a:prstGeom>
          <a:solidFill>
            <a:srgbClr val="7DAB98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Exploring associations between 24-hour movement behavior compositions and academic performance in college students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E40811-A9C9-4C2E-8F5F-1A3CE8AFD77A}"/>
              </a:ext>
            </a:extLst>
          </p:cNvPr>
          <p:cNvSpPr txBox="1"/>
          <p:nvPr/>
        </p:nvSpPr>
        <p:spPr>
          <a:xfrm>
            <a:off x="6201508" y="1028343"/>
            <a:ext cx="546002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Results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Overall movement composition was significantly associated with GPA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↑ SB &amp; ↑ MVPA associated with ↑ GPA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↑ LPA associated with ↓ GPA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Sleep not associated with GPA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Reallocating time from LPA → sleep, SB, or MVPA</a:t>
            </a:r>
            <a:br>
              <a:rPr lang="en-US" dirty="0"/>
            </a:br>
            <a:r>
              <a:rPr lang="en-US" dirty="0"/>
              <a:t>may improve academic performance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7" name="Graphic 6" descr="Run with solid fill">
            <a:extLst>
              <a:ext uri="{FF2B5EF4-FFF2-40B4-BE49-F238E27FC236}">
                <a16:creationId xmlns:a16="http://schemas.microsoft.com/office/drawing/2014/main" id="{190B1673-E305-49B7-BBE9-0CC2C64738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82651" y="4024412"/>
            <a:ext cx="632907" cy="632907"/>
          </a:xfrm>
          <a:prstGeom prst="rect">
            <a:avLst/>
          </a:prstGeom>
        </p:spPr>
      </p:pic>
      <p:pic>
        <p:nvPicPr>
          <p:cNvPr id="8" name="Graphic 7" descr="Sleep with solid fill">
            <a:extLst>
              <a:ext uri="{FF2B5EF4-FFF2-40B4-BE49-F238E27FC236}">
                <a16:creationId xmlns:a16="http://schemas.microsoft.com/office/drawing/2014/main" id="{7AD9DF8A-96CE-4542-8FCC-3F22ACB3AB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028624" y="3217721"/>
            <a:ext cx="632907" cy="632907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7FDE41B-B2B8-42F9-BC68-A39D0D87B799}"/>
              </a:ext>
            </a:extLst>
          </p:cNvPr>
          <p:cNvCxnSpPr>
            <a:cxnSpLocks/>
          </p:cNvCxnSpPr>
          <p:nvPr/>
        </p:nvCxnSpPr>
        <p:spPr>
          <a:xfrm flipV="1">
            <a:off x="10377973" y="3585468"/>
            <a:ext cx="604678" cy="54556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ED59F53-51C3-4B12-A279-7EDF9AF67A1B}"/>
              </a:ext>
            </a:extLst>
          </p:cNvPr>
          <p:cNvCxnSpPr>
            <a:cxnSpLocks/>
            <a:endCxn id="7" idx="1"/>
          </p:cNvCxnSpPr>
          <p:nvPr/>
        </p:nvCxnSpPr>
        <p:spPr>
          <a:xfrm>
            <a:off x="10377973" y="4340865"/>
            <a:ext cx="604678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9B858C7-C877-4BC6-A199-CB1517FB3457}"/>
              </a:ext>
            </a:extLst>
          </p:cNvPr>
          <p:cNvCxnSpPr>
            <a:cxnSpLocks/>
            <a:endCxn id="29" idx="1"/>
          </p:cNvCxnSpPr>
          <p:nvPr/>
        </p:nvCxnSpPr>
        <p:spPr>
          <a:xfrm>
            <a:off x="10377973" y="4625624"/>
            <a:ext cx="667263" cy="55341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3" name="Graphic 12" descr="Walk with solid fill">
            <a:extLst>
              <a:ext uri="{FF2B5EF4-FFF2-40B4-BE49-F238E27FC236}">
                <a16:creationId xmlns:a16="http://schemas.microsoft.com/office/drawing/2014/main" id="{1093E7C6-4808-40F3-B901-FD5A6A31C7F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779423" y="4017347"/>
            <a:ext cx="632906" cy="63290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3771ADB-DCD4-4DF9-B804-BF6E497753F8}"/>
              </a:ext>
            </a:extLst>
          </p:cNvPr>
          <p:cNvSpPr txBox="1"/>
          <p:nvPr/>
        </p:nvSpPr>
        <p:spPr>
          <a:xfrm>
            <a:off x="9459905" y="5463798"/>
            <a:ext cx="10099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Less time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D48AA35-1982-4260-A6A2-775A9BCC557F}"/>
              </a:ext>
            </a:extLst>
          </p:cNvPr>
          <p:cNvSpPr txBox="1"/>
          <p:nvPr/>
        </p:nvSpPr>
        <p:spPr>
          <a:xfrm>
            <a:off x="11028624" y="5463798"/>
            <a:ext cx="11018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More time 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65E115A-105C-4F52-A26B-4245F536C432}"/>
              </a:ext>
            </a:extLst>
          </p:cNvPr>
          <p:cNvCxnSpPr>
            <a:cxnSpLocks/>
            <a:stCxn id="14" idx="3"/>
            <a:endCxn id="15" idx="1"/>
          </p:cNvCxnSpPr>
          <p:nvPr/>
        </p:nvCxnSpPr>
        <p:spPr>
          <a:xfrm>
            <a:off x="10469880" y="5633075"/>
            <a:ext cx="558744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7B2B756A-D648-44BB-A118-61092093A63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275" y="6201445"/>
            <a:ext cx="2037593" cy="545873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B4EFDBC5-0CE7-441C-B2AF-824131393254}"/>
              </a:ext>
            </a:extLst>
          </p:cNvPr>
          <p:cNvSpPr txBox="1"/>
          <p:nvPr/>
        </p:nvSpPr>
        <p:spPr>
          <a:xfrm>
            <a:off x="2602524" y="6184900"/>
            <a:ext cx="942020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Holesovsky, C.D., </a:t>
            </a:r>
            <a:r>
              <a:rPr lang="en-US" sz="1400" b="1" dirty="0" err="1">
                <a:solidFill>
                  <a:schemeClr val="bg1"/>
                </a:solidFill>
              </a:rPr>
              <a:t>Minnigh</a:t>
            </a:r>
            <a:r>
              <a:rPr lang="en-US" sz="1400" b="1" dirty="0">
                <a:solidFill>
                  <a:schemeClr val="bg1"/>
                </a:solidFill>
              </a:rPr>
              <a:t>, T.L., Coyle, T.R., &amp; Brown, D.M.Y. (2026). Exploring associations between 24-hour movement behavior compositions and academic performance in college students. </a:t>
            </a:r>
            <a:r>
              <a:rPr lang="en-US" sz="1400" b="1" i="1" dirty="0">
                <a:solidFill>
                  <a:schemeClr val="bg1"/>
                </a:solidFill>
              </a:rPr>
              <a:t>Current Issues in Sport Science (CISS)Science. </a:t>
            </a:r>
            <a:r>
              <a:rPr lang="en-US" sz="1400" b="1" dirty="0">
                <a:solidFill>
                  <a:schemeClr val="bg1"/>
                </a:solidFill>
              </a:rPr>
              <a:t>https://doi.org/10.36950/2026.11ciss002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4E487EAE-D5CF-4FBF-9947-635518743C9D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7535" t="689" r="5393" b="8537"/>
          <a:stretch/>
        </p:blipFill>
        <p:spPr>
          <a:xfrm>
            <a:off x="6665935" y="3577115"/>
            <a:ext cx="2793970" cy="2034565"/>
          </a:xfrm>
          <a:prstGeom prst="rect">
            <a:avLst/>
          </a:prstGeom>
        </p:spPr>
      </p:pic>
      <p:pic>
        <p:nvPicPr>
          <p:cNvPr id="29" name="Graphic 28" descr="Work from home desk with solid fill">
            <a:extLst>
              <a:ext uri="{FF2B5EF4-FFF2-40B4-BE49-F238E27FC236}">
                <a16:creationId xmlns:a16="http://schemas.microsoft.com/office/drawing/2014/main" id="{41041593-30B3-48B0-9C07-C12DF367D9D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1045236" y="4862586"/>
            <a:ext cx="632907" cy="63290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61734CB-D160-4594-9495-AA58B76E65FB}"/>
              </a:ext>
            </a:extLst>
          </p:cNvPr>
          <p:cNvSpPr txBox="1"/>
          <p:nvPr/>
        </p:nvSpPr>
        <p:spPr>
          <a:xfrm>
            <a:off x="11703070" y="3446968"/>
            <a:ext cx="6329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Sleep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367B359-B7EE-4809-AE7A-B7F4D06FB0D8}"/>
              </a:ext>
            </a:extLst>
          </p:cNvPr>
          <p:cNvSpPr txBox="1"/>
          <p:nvPr/>
        </p:nvSpPr>
        <p:spPr>
          <a:xfrm>
            <a:off x="11656709" y="4195301"/>
            <a:ext cx="6329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MVPA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895E6E9-9C34-4C54-A98D-2D3DE1177C34}"/>
              </a:ext>
            </a:extLst>
          </p:cNvPr>
          <p:cNvSpPr txBox="1"/>
          <p:nvPr/>
        </p:nvSpPr>
        <p:spPr>
          <a:xfrm>
            <a:off x="11703070" y="5040539"/>
            <a:ext cx="6329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SB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7D6CCA0-E362-44EA-AB50-DC546F41306A}"/>
              </a:ext>
            </a:extLst>
          </p:cNvPr>
          <p:cNvSpPr txBox="1"/>
          <p:nvPr/>
        </p:nvSpPr>
        <p:spPr>
          <a:xfrm>
            <a:off x="9873533" y="4623363"/>
            <a:ext cx="6329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LPA</a:t>
            </a:r>
          </a:p>
        </p:txBody>
      </p:sp>
    </p:spTree>
    <p:extLst>
      <p:ext uri="{BB962C8B-B14F-4D97-AF65-F5344CB8AC3E}">
        <p14:creationId xmlns:p14="http://schemas.microsoft.com/office/powerpoint/2010/main" val="2471243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225</Words>
  <Application>Microsoft Office PowerPoint</Application>
  <PresentationFormat>Breitbild</PresentationFormat>
  <Paragraphs>24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Carah Holesovsky</dc:creator>
  <cp:lastModifiedBy>Kubica, Claudia (ISPW)</cp:lastModifiedBy>
  <cp:revision>8</cp:revision>
  <dcterms:created xsi:type="dcterms:W3CDTF">2026-01-09T15:37:41Z</dcterms:created>
  <dcterms:modified xsi:type="dcterms:W3CDTF">2026-03-03T16:25:47Z</dcterms:modified>
</cp:coreProperties>
</file>