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F1642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1642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1642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1642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4795" y="284479"/>
            <a:ext cx="8654409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F1642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Human</a:t>
            </a:r>
            <a:r>
              <a:rPr dirty="0" spc="-60"/>
              <a:t> </a:t>
            </a:r>
            <a:r>
              <a:rPr dirty="0"/>
              <a:t>Capital</a:t>
            </a:r>
            <a:r>
              <a:rPr dirty="0" spc="-25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Sporting</a:t>
            </a:r>
            <a:r>
              <a:rPr dirty="0" spc="-35"/>
              <a:t> </a:t>
            </a:r>
            <a:r>
              <a:rPr dirty="0"/>
              <a:t>Success</a:t>
            </a:r>
            <a:r>
              <a:rPr dirty="0" spc="-60"/>
              <a:t> </a:t>
            </a:r>
            <a:r>
              <a:rPr dirty="0"/>
              <a:t>in</a:t>
            </a:r>
            <a:r>
              <a:rPr dirty="0" spc="-45"/>
              <a:t> </a:t>
            </a:r>
            <a:r>
              <a:rPr dirty="0" spc="-10"/>
              <a:t>Professional</a:t>
            </a:r>
            <a:r>
              <a:rPr dirty="0" spc="-50"/>
              <a:t> </a:t>
            </a:r>
            <a:r>
              <a:rPr dirty="0" spc="-10"/>
              <a:t>Soccer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499494" y="1019047"/>
            <a:ext cx="61448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B4B4B4"/>
                </a:solidFill>
                <a:latin typeface="Calibri"/>
                <a:cs typeface="Calibri"/>
              </a:rPr>
              <a:t>Evidence</a:t>
            </a:r>
            <a:r>
              <a:rPr dirty="0" sz="2400" spc="-45">
                <a:solidFill>
                  <a:srgbClr val="B4B4B4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B4B4B4"/>
                </a:solidFill>
                <a:latin typeface="Calibri"/>
                <a:cs typeface="Calibri"/>
              </a:rPr>
              <a:t>from</a:t>
            </a:r>
            <a:r>
              <a:rPr dirty="0" sz="2400" spc="-45">
                <a:solidFill>
                  <a:srgbClr val="B4B4B4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B4B4B4"/>
                </a:solidFill>
                <a:latin typeface="Calibri"/>
                <a:cs typeface="Calibri"/>
              </a:rPr>
              <a:t>the</a:t>
            </a:r>
            <a:r>
              <a:rPr dirty="0" sz="2400" spc="-60">
                <a:solidFill>
                  <a:srgbClr val="B4B4B4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B4B4B4"/>
                </a:solidFill>
                <a:latin typeface="Calibri"/>
                <a:cs typeface="Calibri"/>
              </a:rPr>
              <a:t>1</a:t>
            </a:r>
            <a:r>
              <a:rPr dirty="0" baseline="24305" sz="2400">
                <a:solidFill>
                  <a:srgbClr val="B4B4B4"/>
                </a:solidFill>
                <a:latin typeface="Calibri"/>
                <a:cs typeface="Calibri"/>
              </a:rPr>
              <a:t>st</a:t>
            </a:r>
            <a:r>
              <a:rPr dirty="0" baseline="24305" sz="2400" spc="202">
                <a:solidFill>
                  <a:srgbClr val="B4B4B4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B4B4B4"/>
                </a:solidFill>
                <a:latin typeface="Calibri"/>
                <a:cs typeface="Calibri"/>
              </a:rPr>
              <a:t>and</a:t>
            </a:r>
            <a:r>
              <a:rPr dirty="0" sz="2400" spc="-45">
                <a:solidFill>
                  <a:srgbClr val="B4B4B4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B4B4B4"/>
                </a:solidFill>
                <a:latin typeface="Calibri"/>
                <a:cs typeface="Calibri"/>
              </a:rPr>
              <a:t>2</a:t>
            </a:r>
            <a:r>
              <a:rPr dirty="0" baseline="24305" sz="2400">
                <a:solidFill>
                  <a:srgbClr val="B4B4B4"/>
                </a:solidFill>
                <a:latin typeface="Calibri"/>
                <a:cs typeface="Calibri"/>
              </a:rPr>
              <a:t>nd</a:t>
            </a:r>
            <a:r>
              <a:rPr dirty="0" baseline="24305" sz="2400" spc="179">
                <a:solidFill>
                  <a:srgbClr val="B4B4B4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B4B4B4"/>
                </a:solidFill>
                <a:latin typeface="Calibri"/>
                <a:cs typeface="Calibri"/>
              </a:rPr>
              <a:t>German</a:t>
            </a:r>
            <a:r>
              <a:rPr dirty="0" sz="2400" spc="-60">
                <a:solidFill>
                  <a:srgbClr val="B4B4B4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B4B4B4"/>
                </a:solidFill>
                <a:latin typeface="Calibri"/>
                <a:cs typeface="Calibri"/>
              </a:rPr>
              <a:t>Bundesliga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23088" y="1746504"/>
            <a:ext cx="8498205" cy="4017645"/>
            <a:chOff x="323088" y="1746504"/>
            <a:chExt cx="8498205" cy="401764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3088" y="1746504"/>
              <a:ext cx="8497811" cy="4017263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365760" y="1766912"/>
              <a:ext cx="8412480" cy="3931920"/>
            </a:xfrm>
            <a:custGeom>
              <a:avLst/>
              <a:gdLst/>
              <a:ahLst/>
              <a:cxnLst/>
              <a:rect l="l" t="t" r="r" b="b"/>
              <a:pathLst>
                <a:path w="8412480" h="3931920">
                  <a:moveTo>
                    <a:pt x="8412480" y="0"/>
                  </a:moveTo>
                  <a:lnTo>
                    <a:pt x="0" y="0"/>
                  </a:lnTo>
                  <a:lnTo>
                    <a:pt x="0" y="3931920"/>
                  </a:lnTo>
                  <a:lnTo>
                    <a:pt x="8412480" y="3931920"/>
                  </a:lnTo>
                  <a:lnTo>
                    <a:pt x="8412480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640080" y="1967567"/>
            <a:ext cx="199771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134271"/>
                </a:solidFill>
                <a:latin typeface="Calibri"/>
                <a:cs typeface="Calibri"/>
              </a:rPr>
              <a:t>Methodology</a:t>
            </a:r>
            <a:r>
              <a:rPr dirty="0" sz="1800" spc="-40" b="1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134271"/>
                </a:solidFill>
                <a:latin typeface="Calibri"/>
                <a:cs typeface="Calibri"/>
              </a:rPr>
              <a:t>&amp;</a:t>
            </a:r>
            <a:r>
              <a:rPr dirty="0" sz="1800" spc="-60" b="1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 spc="-20" b="1">
                <a:solidFill>
                  <a:srgbClr val="134271"/>
                </a:solidFill>
                <a:latin typeface="Calibri"/>
                <a:cs typeface="Calibri"/>
              </a:rPr>
              <a:t>Data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40080" y="2241887"/>
            <a:ext cx="2788920" cy="1397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6385" marR="5080" indent="-2870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86385" algn="l"/>
              </a:tabLst>
            </a:pP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Human</a:t>
            </a:r>
            <a:r>
              <a:rPr dirty="0" sz="1800" spc="-65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capital</a:t>
            </a:r>
            <a:r>
              <a:rPr dirty="0" sz="1800" spc="-55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34271"/>
                </a:solidFill>
                <a:latin typeface="Calibri"/>
                <a:cs typeface="Calibri"/>
              </a:rPr>
              <a:t>proxy: Values</a:t>
            </a:r>
            <a:r>
              <a:rPr dirty="0" sz="1800" spc="-45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of</a:t>
            </a:r>
            <a:r>
              <a:rPr dirty="0" sz="1800" spc="-30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 spc="-20">
                <a:solidFill>
                  <a:srgbClr val="134271"/>
                </a:solidFill>
                <a:latin typeface="Calibri"/>
                <a:cs typeface="Calibri"/>
              </a:rPr>
              <a:t>Transfermarkt.de</a:t>
            </a:r>
            <a:endParaRPr sz="1800">
              <a:latin typeface="Calibri"/>
              <a:cs typeface="Calibri"/>
            </a:endParaRPr>
          </a:p>
          <a:p>
            <a:pPr marL="286385" indent="-286385">
              <a:lnSpc>
                <a:spcPct val="100000"/>
              </a:lnSpc>
              <a:buFont typeface="Arial"/>
              <a:buChar char="•"/>
              <a:tabLst>
                <a:tab pos="286385" algn="l"/>
              </a:tabLst>
            </a:pP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Success</a:t>
            </a:r>
            <a:r>
              <a:rPr dirty="0" sz="1800" spc="-45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34271"/>
                </a:solidFill>
                <a:latin typeface="Calibri"/>
                <a:cs typeface="Calibri"/>
              </a:rPr>
              <a:t>proxy:</a:t>
            </a:r>
            <a:endParaRPr sz="1800">
              <a:latin typeface="Calibri"/>
              <a:cs typeface="Calibri"/>
            </a:endParaRPr>
          </a:p>
          <a:p>
            <a:pPr marL="286385">
              <a:lnSpc>
                <a:spcPct val="100000"/>
              </a:lnSpc>
            </a:pP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League</a:t>
            </a:r>
            <a:r>
              <a:rPr dirty="0" sz="1800" spc="-35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ranking</a:t>
            </a:r>
            <a:r>
              <a:rPr dirty="0" sz="1800" spc="-45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&amp;</a:t>
            </a:r>
            <a:r>
              <a:rPr dirty="0" sz="1800" spc="-40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34271"/>
                </a:solidFill>
                <a:latin typeface="Calibri"/>
                <a:cs typeface="Calibri"/>
              </a:rPr>
              <a:t>points</a:t>
            </a:r>
            <a:endParaRPr sz="1800">
              <a:latin typeface="Calibri"/>
              <a:cs typeface="Calibri"/>
            </a:endParaRPr>
          </a:p>
          <a:p>
            <a:pPr marL="286385" indent="-286385">
              <a:lnSpc>
                <a:spcPct val="100000"/>
              </a:lnSpc>
              <a:buFont typeface="Arial"/>
              <a:buChar char="•"/>
              <a:tabLst>
                <a:tab pos="286385" algn="l"/>
              </a:tabLst>
            </a:pPr>
            <a:r>
              <a:rPr dirty="0" sz="1800" spc="-10">
                <a:solidFill>
                  <a:srgbClr val="134271"/>
                </a:solidFill>
                <a:latin typeface="Calibri"/>
                <a:cs typeface="Calibri"/>
              </a:rPr>
              <a:t>Models: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97127" y="3613487"/>
            <a:ext cx="261493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6385" indent="-28638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86385" algn="l"/>
              </a:tabLst>
            </a:pP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Random</a:t>
            </a:r>
            <a:r>
              <a:rPr dirty="0" sz="1800" spc="-40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34271"/>
                </a:solidFill>
                <a:latin typeface="Calibri"/>
                <a:cs typeface="Calibri"/>
              </a:rPr>
              <a:t>intercept</a:t>
            </a:r>
            <a:r>
              <a:rPr dirty="0" sz="1800" spc="-35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 spc="-20">
                <a:solidFill>
                  <a:srgbClr val="134271"/>
                </a:solidFill>
                <a:latin typeface="Calibri"/>
                <a:cs typeface="Calibri"/>
              </a:rPr>
              <a:t>model</a:t>
            </a:r>
            <a:endParaRPr sz="1800">
              <a:latin typeface="Calibri"/>
              <a:cs typeface="Calibri"/>
            </a:endParaRPr>
          </a:p>
          <a:p>
            <a:pPr marL="285750" indent="-285750">
              <a:lnSpc>
                <a:spcPct val="100000"/>
              </a:lnSpc>
              <a:buFont typeface="Arial"/>
              <a:buChar char="•"/>
              <a:tabLst>
                <a:tab pos="285750" algn="l"/>
              </a:tabLst>
            </a:pP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LASSO</a:t>
            </a:r>
            <a:r>
              <a:rPr dirty="0" sz="1800" spc="-20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34271"/>
                </a:solidFill>
                <a:latin typeface="Calibri"/>
                <a:cs typeface="Calibri"/>
              </a:rPr>
              <a:t>regression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42409" y="1949737"/>
            <a:ext cx="11601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134271"/>
                </a:solidFill>
                <a:latin typeface="Calibri"/>
                <a:cs typeface="Calibri"/>
              </a:rPr>
              <a:t>Key</a:t>
            </a:r>
            <a:r>
              <a:rPr dirty="0" sz="1800" spc="-75" b="1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 spc="-10" b="1">
                <a:solidFill>
                  <a:srgbClr val="134271"/>
                </a:solidFill>
                <a:latin typeface="Calibri"/>
                <a:cs typeface="Calibri"/>
              </a:rPr>
              <a:t>findings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42496" y="2224056"/>
            <a:ext cx="3626485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6385" indent="-28638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86385" algn="l"/>
              </a:tabLst>
            </a:pPr>
            <a:r>
              <a:rPr dirty="0" sz="1800" spc="-10">
                <a:solidFill>
                  <a:srgbClr val="134271"/>
                </a:solidFill>
                <a:latin typeface="Calibri"/>
                <a:cs typeface="Calibri"/>
              </a:rPr>
              <a:t>Overall:</a:t>
            </a:r>
            <a:endParaRPr sz="1800">
              <a:latin typeface="Calibri"/>
              <a:cs typeface="Calibri"/>
            </a:endParaRPr>
          </a:p>
          <a:p>
            <a:pPr marL="286385">
              <a:lnSpc>
                <a:spcPct val="100000"/>
              </a:lnSpc>
            </a:pP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More</a:t>
            </a:r>
            <a:r>
              <a:rPr dirty="0" sz="1800" spc="-40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human</a:t>
            </a:r>
            <a:r>
              <a:rPr dirty="0" sz="1800" spc="-55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capital</a:t>
            </a:r>
            <a:r>
              <a:rPr dirty="0" sz="1800" spc="-40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=</a:t>
            </a:r>
            <a:r>
              <a:rPr dirty="0" sz="1800" spc="-45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more</a:t>
            </a:r>
            <a:r>
              <a:rPr dirty="0" sz="1800" spc="-40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34271"/>
                </a:solidFill>
                <a:latin typeface="Calibri"/>
                <a:cs typeface="Calibri"/>
              </a:rPr>
              <a:t>success</a:t>
            </a:r>
            <a:endParaRPr sz="1800">
              <a:latin typeface="Calibri"/>
              <a:cs typeface="Calibri"/>
            </a:endParaRPr>
          </a:p>
          <a:p>
            <a:pPr marL="285750" indent="-285750">
              <a:lnSpc>
                <a:spcPct val="100000"/>
              </a:lnSpc>
              <a:buFont typeface="Arial"/>
              <a:buChar char="•"/>
              <a:tabLst>
                <a:tab pos="285750" algn="l"/>
              </a:tabLst>
            </a:pPr>
            <a:r>
              <a:rPr dirty="0" sz="1800" spc="-20">
                <a:solidFill>
                  <a:srgbClr val="134271"/>
                </a:solidFill>
                <a:latin typeface="Calibri"/>
                <a:cs typeface="Calibri"/>
              </a:rPr>
              <a:t>Position-</a:t>
            </a:r>
            <a:r>
              <a:rPr dirty="0" sz="1800" spc="-10">
                <a:solidFill>
                  <a:srgbClr val="134271"/>
                </a:solidFill>
                <a:latin typeface="Calibri"/>
                <a:cs typeface="Calibri"/>
              </a:rPr>
              <a:t>specific: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61671" y="3046989"/>
            <a:ext cx="4347210" cy="1122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4485" indent="-28638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24485" algn="l"/>
              </a:tabLst>
            </a:pP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1</a:t>
            </a:r>
            <a:r>
              <a:rPr dirty="0" baseline="25462" sz="1800">
                <a:solidFill>
                  <a:srgbClr val="134271"/>
                </a:solidFill>
                <a:latin typeface="Calibri"/>
                <a:cs typeface="Calibri"/>
              </a:rPr>
              <a:t>st</a:t>
            </a:r>
            <a:r>
              <a:rPr dirty="0" baseline="25462" sz="1800" spc="157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34271"/>
                </a:solidFill>
                <a:latin typeface="Calibri"/>
                <a:cs typeface="Calibri"/>
              </a:rPr>
              <a:t>Bundesliga:</a:t>
            </a:r>
            <a:endParaRPr sz="1800">
              <a:latin typeface="Calibri"/>
              <a:cs typeface="Calibri"/>
            </a:endParaRPr>
          </a:p>
          <a:p>
            <a:pPr marL="324485">
              <a:lnSpc>
                <a:spcPct val="100000"/>
              </a:lnSpc>
            </a:pPr>
            <a:r>
              <a:rPr dirty="0" sz="1800" spc="-10">
                <a:solidFill>
                  <a:srgbClr val="134271"/>
                </a:solidFill>
                <a:latin typeface="Calibri"/>
                <a:cs typeface="Calibri"/>
              </a:rPr>
              <a:t>Goalkeepers</a:t>
            </a:r>
            <a:r>
              <a:rPr dirty="0" sz="1800" spc="-50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&amp;</a:t>
            </a:r>
            <a:r>
              <a:rPr dirty="0" sz="1800" spc="-50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Midfielders</a:t>
            </a:r>
            <a:r>
              <a:rPr dirty="0" sz="1800" spc="-35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most</a:t>
            </a:r>
            <a:r>
              <a:rPr dirty="0" sz="1800" spc="-55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34271"/>
                </a:solidFill>
                <a:latin typeface="Calibri"/>
                <a:cs typeface="Calibri"/>
              </a:rPr>
              <a:t>important</a:t>
            </a:r>
            <a:endParaRPr sz="1800">
              <a:latin typeface="Calibri"/>
              <a:cs typeface="Calibri"/>
            </a:endParaRPr>
          </a:p>
          <a:p>
            <a:pPr marL="323850" indent="-285750">
              <a:lnSpc>
                <a:spcPct val="100000"/>
              </a:lnSpc>
              <a:buFont typeface="Arial"/>
              <a:buChar char="•"/>
              <a:tabLst>
                <a:tab pos="323850" algn="l"/>
              </a:tabLst>
            </a:pP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2</a:t>
            </a:r>
            <a:r>
              <a:rPr dirty="0" baseline="25462" sz="1800">
                <a:solidFill>
                  <a:srgbClr val="134271"/>
                </a:solidFill>
                <a:latin typeface="Calibri"/>
                <a:cs typeface="Calibri"/>
              </a:rPr>
              <a:t>nd</a:t>
            </a:r>
            <a:r>
              <a:rPr dirty="0" baseline="25462" sz="1800" spc="187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34271"/>
                </a:solidFill>
                <a:latin typeface="Calibri"/>
                <a:cs typeface="Calibri"/>
              </a:rPr>
              <a:t>Bundesliga:</a:t>
            </a:r>
            <a:endParaRPr sz="1800">
              <a:latin typeface="Calibri"/>
              <a:cs typeface="Calibri"/>
            </a:endParaRPr>
          </a:p>
          <a:p>
            <a:pPr marL="324485">
              <a:lnSpc>
                <a:spcPct val="100000"/>
              </a:lnSpc>
            </a:pPr>
            <a:r>
              <a:rPr dirty="0" sz="1800" spc="-10">
                <a:solidFill>
                  <a:srgbClr val="134271"/>
                </a:solidFill>
                <a:latin typeface="Calibri"/>
                <a:cs typeface="Calibri"/>
              </a:rPr>
              <a:t>Defenders</a:t>
            </a:r>
            <a:r>
              <a:rPr dirty="0" sz="1800" spc="-55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34271"/>
                </a:solidFill>
                <a:latin typeface="Calibri"/>
                <a:cs typeface="Calibri"/>
              </a:rPr>
              <a:t>most</a:t>
            </a:r>
            <a:r>
              <a:rPr dirty="0" sz="1800" spc="-60">
                <a:solidFill>
                  <a:srgbClr val="134271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34271"/>
                </a:solidFill>
                <a:latin typeface="Calibri"/>
                <a:cs typeface="Calibri"/>
              </a:rPr>
              <a:t>important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3" name="object 13" descr=""/>
          <p:cNvGrpSpPr/>
          <p:nvPr/>
        </p:nvGrpSpPr>
        <p:grpSpPr>
          <a:xfrm>
            <a:off x="505968" y="4489703"/>
            <a:ext cx="8132445" cy="954405"/>
            <a:chOff x="505968" y="4489703"/>
            <a:chExt cx="8132445" cy="954405"/>
          </a:xfrm>
        </p:grpSpPr>
        <p:pic>
          <p:nvPicPr>
            <p:cNvPr id="14" name="object 1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5968" y="4489703"/>
              <a:ext cx="8132051" cy="908303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4295" y="4520184"/>
              <a:ext cx="7510271" cy="923543"/>
            </a:xfrm>
            <a:prstGeom prst="rect">
              <a:avLst/>
            </a:prstGeom>
          </p:spPr>
        </p:pic>
        <p:sp>
          <p:nvSpPr>
            <p:cNvPr id="16" name="object 16" descr=""/>
            <p:cNvSpPr/>
            <p:nvPr/>
          </p:nvSpPr>
          <p:spPr>
            <a:xfrm>
              <a:off x="548640" y="4510114"/>
              <a:ext cx="8046720" cy="822960"/>
            </a:xfrm>
            <a:custGeom>
              <a:avLst/>
              <a:gdLst/>
              <a:ahLst/>
              <a:cxnLst/>
              <a:rect l="l" t="t" r="r" b="b"/>
              <a:pathLst>
                <a:path w="8046720" h="822960">
                  <a:moveTo>
                    <a:pt x="7909559" y="0"/>
                  </a:moveTo>
                  <a:lnTo>
                    <a:pt x="137160" y="0"/>
                  </a:lnTo>
                  <a:lnTo>
                    <a:pt x="93810" y="6992"/>
                  </a:lnTo>
                  <a:lnTo>
                    <a:pt x="56158" y="26462"/>
                  </a:lnTo>
                  <a:lnTo>
                    <a:pt x="26466" y="56153"/>
                  </a:lnTo>
                  <a:lnTo>
                    <a:pt x="6993" y="93805"/>
                  </a:lnTo>
                  <a:lnTo>
                    <a:pt x="0" y="137160"/>
                  </a:lnTo>
                  <a:lnTo>
                    <a:pt x="0" y="685787"/>
                  </a:lnTo>
                  <a:lnTo>
                    <a:pt x="6993" y="729143"/>
                  </a:lnTo>
                  <a:lnTo>
                    <a:pt x="26466" y="766798"/>
                  </a:lnTo>
                  <a:lnTo>
                    <a:pt x="56158" y="796492"/>
                  </a:lnTo>
                  <a:lnTo>
                    <a:pt x="93810" y="815966"/>
                  </a:lnTo>
                  <a:lnTo>
                    <a:pt x="137160" y="822960"/>
                  </a:lnTo>
                  <a:lnTo>
                    <a:pt x="7909559" y="822960"/>
                  </a:lnTo>
                  <a:lnTo>
                    <a:pt x="7952914" y="815966"/>
                  </a:lnTo>
                  <a:lnTo>
                    <a:pt x="7990566" y="796492"/>
                  </a:lnTo>
                  <a:lnTo>
                    <a:pt x="8020257" y="766798"/>
                  </a:lnTo>
                  <a:lnTo>
                    <a:pt x="8039727" y="729143"/>
                  </a:lnTo>
                  <a:lnTo>
                    <a:pt x="8046720" y="685787"/>
                  </a:lnTo>
                  <a:lnTo>
                    <a:pt x="8046720" y="137160"/>
                  </a:lnTo>
                  <a:lnTo>
                    <a:pt x="8039727" y="93805"/>
                  </a:lnTo>
                  <a:lnTo>
                    <a:pt x="8020257" y="56153"/>
                  </a:lnTo>
                  <a:lnTo>
                    <a:pt x="7990566" y="26462"/>
                  </a:lnTo>
                  <a:lnTo>
                    <a:pt x="7952914" y="6992"/>
                  </a:lnTo>
                  <a:lnTo>
                    <a:pt x="7909559" y="0"/>
                  </a:lnTo>
                  <a:close/>
                </a:path>
              </a:pathLst>
            </a:custGeom>
            <a:solidFill>
              <a:srgbClr val="F16421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 txBox="1"/>
          <p:nvPr/>
        </p:nvSpPr>
        <p:spPr>
          <a:xfrm>
            <a:off x="1039177" y="4587323"/>
            <a:ext cx="7075805" cy="636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98725" marR="5080" indent="-2499360">
              <a:lnSpc>
                <a:spcPct val="100000"/>
              </a:lnSpc>
              <a:spcBef>
                <a:spcPts val="100"/>
              </a:spcBef>
            </a:pPr>
            <a:r>
              <a:rPr dirty="0" sz="2000" spc="-10" b="1">
                <a:solidFill>
                  <a:srgbClr val="FFFFFF"/>
                </a:solidFill>
                <a:latin typeface="Calibri"/>
                <a:cs typeface="Calibri"/>
              </a:rPr>
              <a:t>Position-</a:t>
            </a:r>
            <a:r>
              <a:rPr dirty="0" sz="2000" b="1">
                <a:solidFill>
                  <a:srgbClr val="FFFFFF"/>
                </a:solidFill>
                <a:latin typeface="Calibri"/>
                <a:cs typeface="Calibri"/>
              </a:rPr>
              <a:t>specific</a:t>
            </a:r>
            <a:r>
              <a:rPr dirty="0" sz="2000" spc="-8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00" spc="-10" b="1">
                <a:solidFill>
                  <a:srgbClr val="FFFFFF"/>
                </a:solidFill>
                <a:latin typeface="Calibri"/>
                <a:cs typeface="Calibri"/>
              </a:rPr>
              <a:t>investments</a:t>
            </a:r>
            <a:r>
              <a:rPr dirty="0" sz="2000" spc="-6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dirty="0" sz="2000" spc="-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FFFF"/>
                </a:solidFill>
                <a:latin typeface="Calibri"/>
                <a:cs typeface="Calibri"/>
              </a:rPr>
              <a:t>human</a:t>
            </a:r>
            <a:r>
              <a:rPr dirty="0" sz="2000" spc="-5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FFFF"/>
                </a:solidFill>
                <a:latin typeface="Calibri"/>
                <a:cs typeface="Calibri"/>
              </a:rPr>
              <a:t>capital</a:t>
            </a:r>
            <a:r>
              <a:rPr dirty="0" sz="2000" spc="-6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FFFF"/>
                </a:solidFill>
                <a:latin typeface="Calibri"/>
                <a:cs typeface="Calibri"/>
              </a:rPr>
              <a:t>are</a:t>
            </a:r>
            <a:r>
              <a:rPr dirty="0" sz="2000" spc="-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FFFF"/>
                </a:solidFill>
                <a:latin typeface="Calibri"/>
                <a:cs typeface="Calibri"/>
              </a:rPr>
              <a:t>key</a:t>
            </a:r>
            <a:r>
              <a:rPr dirty="0" sz="2000" spc="-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dirty="0" sz="2000" spc="-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FFFF"/>
                </a:solidFill>
                <a:latin typeface="Calibri"/>
                <a:cs typeface="Calibri"/>
              </a:rPr>
              <a:t>success</a:t>
            </a:r>
            <a:r>
              <a:rPr dirty="0" sz="2000" spc="-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00" spc="-25" b="1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dirty="0" sz="2000" spc="-10" b="1">
                <a:solidFill>
                  <a:srgbClr val="FFFFFF"/>
                </a:solidFill>
                <a:latin typeface="Calibri"/>
                <a:cs typeface="Calibri"/>
              </a:rPr>
              <a:t>professional soccer.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Frank Daumann</dc:creator>
  <dc:description>generated using python-pptx</dc:description>
  <dcterms:created xsi:type="dcterms:W3CDTF">2025-10-15T16:19:43Z</dcterms:created>
  <dcterms:modified xsi:type="dcterms:W3CDTF">2025-10-15T16:19:43Z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2025-07-22T00:00:00Z</vt:filetime>
  </property>
  <property fmtid="{D5CDD505-2E9C-101B-9397-08002B2CF9AE}" pid="3" name="Creator">
    <vt:lpwstr>Acrobat PDFMaker 25 für PowerPoint</vt:lpwstr>
  </property>
  <property fmtid="{D5CDD505-2E9C-101B-9397-08002B2CF9AE}" pid="4" name="LastSaved">
    <vt:filetime>2025-10-15T00:00:00Z</vt:filetime>
  </property>
  <property fmtid="{D5CDD505-2E9C-101B-9397-08002B2CF9AE}" pid="5" name="Producer">
    <vt:lpwstr>Adobe PDF Library 25.1.97</vt:lpwstr>
  </property>
</Properties>
</file>